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ticulat Bold" panose="020B0604020202020204" charset="0"/>
      <p:regular r:id="rId14"/>
    </p:embeddedFont>
    <p:embeddedFont>
      <p:font typeface="Futura" panose="020B0604020202020204" charset="0"/>
      <p:regular r:id="rId15"/>
    </p:embeddedFont>
    <p:embeddedFont>
      <p:font typeface="Futura Bold" panose="020B0604020202020204" charset="0"/>
      <p:regular r:id="rId16"/>
    </p:embeddedFont>
    <p:embeddedFont>
      <p:font typeface="Futura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484">
                <a:alpha val="100000"/>
              </a:srgbClr>
            </a:gs>
            <a:gs pos="33333">
              <a:srgbClr val="A7A7A7">
                <a:alpha val="100000"/>
              </a:srgbClr>
            </a:gs>
            <a:gs pos="66667">
              <a:srgbClr val="A7A7A7">
                <a:alpha val="100000"/>
              </a:srgbClr>
            </a:gs>
            <a:gs pos="100000">
              <a:srgbClr val="11355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61353" y="8823791"/>
            <a:ext cx="3697947" cy="869018"/>
          </a:xfrm>
          <a:custGeom>
            <a:avLst/>
            <a:gdLst/>
            <a:ahLst/>
            <a:cxnLst/>
            <a:rect l="l" t="t" r="r" b="b"/>
            <a:pathLst>
              <a:path w="3697947" h="869018">
                <a:moveTo>
                  <a:pt x="0" y="0"/>
                </a:moveTo>
                <a:lnTo>
                  <a:pt x="3697947" y="0"/>
                </a:lnTo>
                <a:lnTo>
                  <a:pt x="3697947" y="869018"/>
                </a:lnTo>
                <a:lnTo>
                  <a:pt x="0" y="869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2209800" y="3470639"/>
            <a:ext cx="15323605" cy="3243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1" dirty="0" err="1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Procedimiento</a:t>
            </a:r>
            <a:r>
              <a:rPr lang="en-US" sz="6200" b="1" dirty="0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 de </a:t>
            </a:r>
            <a:r>
              <a:rPr lang="en-US" sz="6200" b="1" dirty="0" err="1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admisión</a:t>
            </a:r>
            <a:r>
              <a:rPr lang="en-US" sz="6200" b="1" dirty="0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 Grados D y E</a:t>
            </a:r>
          </a:p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 b="1" dirty="0" err="1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en</a:t>
            </a:r>
            <a:r>
              <a:rPr lang="en-US" sz="6200" b="1" dirty="0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 </a:t>
            </a:r>
            <a:r>
              <a:rPr lang="en-US" sz="6200" b="1" dirty="0" err="1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modalidad</a:t>
            </a:r>
            <a:r>
              <a:rPr lang="en-US" sz="6200" b="1" dirty="0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 virtual y </a:t>
            </a:r>
            <a:r>
              <a:rPr lang="en-US" sz="6200" b="1" dirty="0" err="1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semipresencial</a:t>
            </a:r>
            <a:r>
              <a:rPr lang="en-US" sz="6200" b="1" dirty="0">
                <a:solidFill>
                  <a:srgbClr val="8C4314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 2025/2026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82758" y="-105429"/>
            <a:ext cx="957725" cy="1181754"/>
          </a:xfrm>
          <a:custGeom>
            <a:avLst/>
            <a:gdLst/>
            <a:ahLst/>
            <a:cxnLst/>
            <a:rect l="l" t="t" r="r" b="b"/>
            <a:pathLst>
              <a:path w="957725" h="1181754">
                <a:moveTo>
                  <a:pt x="0" y="0"/>
                </a:moveTo>
                <a:lnTo>
                  <a:pt x="957724" y="0"/>
                </a:lnTo>
                <a:lnTo>
                  <a:pt x="957724" y="1181754"/>
                </a:lnTo>
                <a:lnTo>
                  <a:pt x="0" y="1181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852120" y="1937385"/>
            <a:ext cx="15371961" cy="732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Documentos que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se deben aportar para baremar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algn="l">
              <a:lnSpc>
                <a:spcPts val="1900"/>
              </a:lnSpc>
            </a:pPr>
            <a:endParaRPr lang="en-US" sz="3800">
              <a:solidFill>
                <a:srgbClr val="182743"/>
              </a:solidFill>
              <a:latin typeface="Futura"/>
              <a:ea typeface="Futura"/>
              <a:cs typeface="Futura"/>
              <a:sym typeface="Futura"/>
            </a:endParaRPr>
          </a:p>
          <a:p>
            <a:pPr marL="1640841" lvl="2" indent="-546947" algn="l">
              <a:lnSpc>
                <a:spcPts val="608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Certificación académica oficial en la que consten los módulos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evaluados definitiva y/o provisionalmente de forma positiva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algn="l">
              <a:lnSpc>
                <a:spcPts val="6080"/>
              </a:lnSpc>
            </a:pPr>
            <a:r>
              <a:rPr lang="en-US" sz="3800" u="sng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IMPORTANTE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: </a:t>
            </a:r>
            <a:r>
              <a:rPr lang="en-US" sz="3800" i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boletines de nota no sirven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1640841" lvl="2" indent="-546947" algn="l">
              <a:lnSpc>
                <a:spcPts val="608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Certificación oficial de superación de MP en las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POT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 Aragón.</a:t>
            </a:r>
          </a:p>
          <a:p>
            <a:pPr marL="1640841" lvl="2" indent="-546947" algn="l">
              <a:lnSpc>
                <a:spcPts val="608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Acreditación de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UC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que formen parte de los títulos (PEAC).</a:t>
            </a:r>
          </a:p>
          <a:p>
            <a:pPr marL="1640841" lvl="2" indent="-546947" algn="l">
              <a:lnSpc>
                <a:spcPts val="608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Informe de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vida laboral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(cualquier sector profesional).</a:t>
            </a:r>
          </a:p>
          <a:p>
            <a:pPr marL="1640841" lvl="2" indent="-546947" algn="l">
              <a:lnSpc>
                <a:spcPts val="608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Certificado o volante de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empadronamiento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acreditando residencia en localidad de menos de 5.000 habitantes al menos desde 6 meses anteriores a inicio de solicitudes.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DOCUMENTOS PARA BAREMACIÓN</a:t>
            </a:r>
          </a:p>
        </p:txBody>
      </p:sp>
      <p:sp>
        <p:nvSpPr>
          <p:cNvPr id="9" name="Freeform 9"/>
          <p:cNvSpPr/>
          <p:nvPr/>
        </p:nvSpPr>
        <p:spPr>
          <a:xfrm>
            <a:off x="16076043" y="1271358"/>
            <a:ext cx="1904455" cy="1933457"/>
          </a:xfrm>
          <a:custGeom>
            <a:avLst/>
            <a:gdLst/>
            <a:ahLst/>
            <a:cxnLst/>
            <a:rect l="l" t="t" r="r" b="b"/>
            <a:pathLst>
              <a:path w="1904455" h="1933457">
                <a:moveTo>
                  <a:pt x="0" y="0"/>
                </a:moveTo>
                <a:lnTo>
                  <a:pt x="1904455" y="0"/>
                </a:lnTo>
                <a:lnTo>
                  <a:pt x="1904455" y="1933457"/>
                </a:lnTo>
                <a:lnTo>
                  <a:pt x="0" y="1933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3306738" y="1478280"/>
            <a:ext cx="14059613" cy="366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Documentos cuya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información puede ser obtenida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por la Admon </a:t>
            </a:r>
            <a:r>
              <a:rPr lang="en-US" sz="3800" i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(si autoriza la consulta)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Reconocimiento del grado de discapacidad en vigor expedido por el IASS u organismo público equivalente.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Baremación de la residencia en Aragón.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DOCUMENTOS PARA BAREMACIÓN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2764551"/>
            <a:ext cx="2040162" cy="2071231"/>
          </a:xfrm>
          <a:custGeom>
            <a:avLst/>
            <a:gdLst/>
            <a:ahLst/>
            <a:cxnLst/>
            <a:rect l="l" t="t" r="r" b="b"/>
            <a:pathLst>
              <a:path w="2040162" h="2071231">
                <a:moveTo>
                  <a:pt x="0" y="0"/>
                </a:moveTo>
                <a:lnTo>
                  <a:pt x="2040162" y="0"/>
                </a:lnTo>
                <a:lnTo>
                  <a:pt x="2040162" y="2071231"/>
                </a:lnTo>
                <a:lnTo>
                  <a:pt x="0" y="2071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1140482" y="5845859"/>
            <a:ext cx="16611006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Subsanación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de documentación: 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Obligatoria no presentada y opcional que haya sido alegada en la solicitud ⟶ durante baremación y en periodo de reclamación.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se puede modificar lo indicado en la solicitud.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1619548" y="2110684"/>
            <a:ext cx="15639752" cy="438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Más de una solicitud por nivel.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Presentación fuera del plazo.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Presentación por medios diferentes.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justificación adecuada de los requisitos de acceso.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Indicios razonados y suficientes de falsedad de la documentación aportada o los datos de la misma.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EXCLUSIÓN DEL PROCEDIMIENTO</a:t>
            </a:r>
          </a:p>
        </p:txBody>
      </p:sp>
      <p:sp>
        <p:nvSpPr>
          <p:cNvPr id="9" name="Freeform 9"/>
          <p:cNvSpPr/>
          <p:nvPr/>
        </p:nvSpPr>
        <p:spPr>
          <a:xfrm>
            <a:off x="10421446" y="6132846"/>
            <a:ext cx="2086133" cy="2092235"/>
          </a:xfrm>
          <a:custGeom>
            <a:avLst/>
            <a:gdLst/>
            <a:ahLst/>
            <a:cxnLst/>
            <a:rect l="l" t="t" r="r" b="b"/>
            <a:pathLst>
              <a:path w="2086133" h="2092235">
                <a:moveTo>
                  <a:pt x="0" y="0"/>
                </a:moveTo>
                <a:lnTo>
                  <a:pt x="2086132" y="0"/>
                </a:lnTo>
                <a:lnTo>
                  <a:pt x="2086132" y="2092234"/>
                </a:lnTo>
                <a:lnTo>
                  <a:pt x="0" y="2092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028700" y="1491761"/>
            <a:ext cx="3522133" cy="2971800"/>
          </a:xfrm>
          <a:custGeom>
            <a:avLst/>
            <a:gdLst/>
            <a:ahLst/>
            <a:cxnLst/>
            <a:rect l="l" t="t" r="r" b="b"/>
            <a:pathLst>
              <a:path w="3522133" h="2971800">
                <a:moveTo>
                  <a:pt x="0" y="0"/>
                </a:moveTo>
                <a:lnTo>
                  <a:pt x="3522133" y="0"/>
                </a:lnTo>
                <a:lnTo>
                  <a:pt x="3522133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5937471" y="1796561"/>
            <a:ext cx="11588413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Decreto 91/2024</a:t>
            </a:r>
            <a:r>
              <a:rPr lang="en-US" sz="4800">
                <a:solidFill>
                  <a:srgbClr val="8C4314"/>
                </a:solidFill>
                <a:latin typeface="Futura"/>
                <a:ea typeface="Futura"/>
                <a:cs typeface="Futura"/>
                <a:sym typeface="Futura"/>
              </a:rPr>
              <a:t>, por el que se establece la Ordenación de la FP Grado D y E en CA de Aragón.</a:t>
            </a:r>
          </a:p>
        </p:txBody>
      </p:sp>
      <p:sp>
        <p:nvSpPr>
          <p:cNvPr id="9" name="Freeform 9"/>
          <p:cNvSpPr/>
          <p:nvPr/>
        </p:nvSpPr>
        <p:spPr>
          <a:xfrm rot="2177880">
            <a:off x="4671687" y="2849739"/>
            <a:ext cx="1694967" cy="2366071"/>
          </a:xfrm>
          <a:custGeom>
            <a:avLst/>
            <a:gdLst/>
            <a:ahLst/>
            <a:cxnLst/>
            <a:rect l="l" t="t" r="r" b="b"/>
            <a:pathLst>
              <a:path w="1694967" h="2366071">
                <a:moveTo>
                  <a:pt x="0" y="0"/>
                </a:moveTo>
                <a:lnTo>
                  <a:pt x="1694967" y="0"/>
                </a:lnTo>
                <a:lnTo>
                  <a:pt x="1694967" y="2366071"/>
                </a:lnTo>
                <a:lnTo>
                  <a:pt x="0" y="2366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1028700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NORMATIVA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95733" y="4757019"/>
            <a:ext cx="11669033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Orden </a:t>
            </a:r>
            <a:r>
              <a:rPr lang="es-ES" sz="4400" dirty="0"/>
              <a:t>ECD/607/2025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procedimiento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42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admisión</a:t>
            </a:r>
            <a:r>
              <a:rPr lang="en-US" sz="42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del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alumnado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las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enseñanzas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FP de </a:t>
            </a:r>
            <a:r>
              <a:rPr lang="en-US" sz="42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Grado D y E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centros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docentes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públicos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la CA de Aragón,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las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modalidades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virtual y </a:t>
            </a:r>
            <a:r>
              <a:rPr lang="en-US" sz="42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semipresencial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, para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el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curso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2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2025/2026.</a:t>
            </a:r>
            <a:r>
              <a:rPr lang="en-US" sz="42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5539895" y="1804495"/>
            <a:ext cx="1544194" cy="1544194"/>
          </a:xfrm>
          <a:custGeom>
            <a:avLst/>
            <a:gdLst/>
            <a:ahLst/>
            <a:cxnLst/>
            <a:rect l="l" t="t" r="r" b="b"/>
            <a:pathLst>
              <a:path w="1544194" h="1544194">
                <a:moveTo>
                  <a:pt x="0" y="0"/>
                </a:moveTo>
                <a:lnTo>
                  <a:pt x="1544194" y="0"/>
                </a:lnTo>
                <a:lnTo>
                  <a:pt x="1544194" y="1544194"/>
                </a:lnTo>
                <a:lnTo>
                  <a:pt x="0" y="154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028700" y="1314398"/>
          <a:ext cx="12887598" cy="8696328"/>
        </p:xfrm>
        <a:graphic>
          <a:graphicData uri="http://schemas.openxmlformats.org/drawingml/2006/table">
            <a:tbl>
              <a:tblPr/>
              <a:tblGrid>
                <a:gridCol w="584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8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2400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8C4314"/>
                          </a:solidFill>
                          <a:latin typeface="Futura Bold"/>
                          <a:ea typeface="Futura Bold"/>
                          <a:cs typeface="Futura Bold"/>
                          <a:sym typeface="Futura Bold"/>
                        </a:rPr>
                        <a:t>FASES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8C4314"/>
                          </a:solidFill>
                          <a:latin typeface="Futura Bold"/>
                          <a:ea typeface="Futura Bold"/>
                          <a:cs typeface="Futura Bold"/>
                          <a:sym typeface="Futura Bold"/>
                        </a:rPr>
                        <a:t>FECHAS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PRESENTACIÓN SOLICITUDES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Del 2 al 7 de julio 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SUBSANACIÓN DOCUMENTACIÓN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16 de julio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LISTAS PROVISIONALES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22 de julio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RECLAMACIONES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Del 23 al 25 de julio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LISTAS DEFINITIVAS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30 de julio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MATRICULACIÓN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Del 2 al 4 de septiembre 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1ª MEJORA ⟶ MATRÍCULA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9 de septiembre ⟶ 10 a 12 de septiembre*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2ª MEJORA ⟶ MATRÍCULA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Futura"/>
                          <a:ea typeface="Futura"/>
                          <a:cs typeface="Futura"/>
                          <a:sym typeface="Futura"/>
                        </a:rPr>
                        <a:t>17 de septiembre ⟶ 18 a 19 de septiembre*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CALENDARIO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36676" y="3525441"/>
            <a:ext cx="179754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*Atención horario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127069" y="2064084"/>
            <a:ext cx="2178496" cy="2178496"/>
          </a:xfrm>
          <a:custGeom>
            <a:avLst/>
            <a:gdLst/>
            <a:ahLst/>
            <a:cxnLst/>
            <a:rect l="l" t="t" r="r" b="b"/>
            <a:pathLst>
              <a:path w="2178496" h="2178496">
                <a:moveTo>
                  <a:pt x="0" y="0"/>
                </a:moveTo>
                <a:lnTo>
                  <a:pt x="2178497" y="0"/>
                </a:lnTo>
                <a:lnTo>
                  <a:pt x="2178497" y="2178496"/>
                </a:lnTo>
                <a:lnTo>
                  <a:pt x="0" y="2178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1140482" y="1301260"/>
            <a:ext cx="9986587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DG PLANIFICACIÓN, CENTROS Y FP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Elaboración de la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normativa.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Planificación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GIR - SIGAD.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Comisión de Garantías.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RESPONSABILIDADES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0482" y="4530718"/>
            <a:ext cx="16118818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CENTROS EDUCATIVOS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Información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sobre el procedimiento de admisión y características de las enseñanzas ofertadas.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Entrega de oficio de las certificaciones académicas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necesarias.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0482" y="7945169"/>
            <a:ext cx="16258774" cy="149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CAMPUS DIGITAL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Tramitación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de la admisión centralizada.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028700" y="1384316"/>
            <a:ext cx="1528252" cy="1598173"/>
          </a:xfrm>
          <a:custGeom>
            <a:avLst/>
            <a:gdLst/>
            <a:ahLst/>
            <a:cxnLst/>
            <a:rect l="l" t="t" r="r" b="b"/>
            <a:pathLst>
              <a:path w="1528252" h="1598173">
                <a:moveTo>
                  <a:pt x="0" y="0"/>
                </a:moveTo>
                <a:lnTo>
                  <a:pt x="1528252" y="0"/>
                </a:lnTo>
                <a:lnTo>
                  <a:pt x="1528252" y="1598173"/>
                </a:lnTo>
                <a:lnTo>
                  <a:pt x="0" y="15981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2556952" y="1607614"/>
            <a:ext cx="15097855" cy="728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Sistema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centralizado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⟶ según baremo y opciones.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Necesario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participar en admisión todos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⟶ cursando y nuevo.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Reservas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de plaza: </a:t>
            </a:r>
            <a:r>
              <a:rPr lang="en-US" sz="3800" i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necesario hacerlo constar.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5% discapacidad igual o superior al 33%.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5% deportista alto nivel o alto rendimiento.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Requisitos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de acceso: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 función del nivel al que se opte.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se barema en Grados D, pero sí en Grados E.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Una sola solicitud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por nivel formativo*⟶ anulación por duplicidad.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Hasta </a:t>
            </a: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3 enseñanzas diferentes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por nivel.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CONSIDERACIONES IMPORTANTES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14553" y="9210675"/>
            <a:ext cx="777582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i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*Excepción solo FCT / Proyecto con otro de mismo nivel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028700" y="1384316"/>
            <a:ext cx="1528252" cy="1598173"/>
          </a:xfrm>
          <a:custGeom>
            <a:avLst/>
            <a:gdLst/>
            <a:ahLst/>
            <a:cxnLst/>
            <a:rect l="l" t="t" r="r" b="b"/>
            <a:pathLst>
              <a:path w="1528252" h="1598173">
                <a:moveTo>
                  <a:pt x="0" y="0"/>
                </a:moveTo>
                <a:lnTo>
                  <a:pt x="1528252" y="0"/>
                </a:lnTo>
                <a:lnTo>
                  <a:pt x="1528252" y="1598173"/>
                </a:lnTo>
                <a:lnTo>
                  <a:pt x="0" y="15981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2315094" y="1615500"/>
            <a:ext cx="15141000" cy="79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Reparto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vacantes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entre LOE - LFP (con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reajuste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en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ordinaria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). 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Transición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LOE - LFP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LOE ⟶ al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menos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5 MP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superados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(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distinto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convalidable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).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LOE ⟶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último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curso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módulos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cursados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por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plataforma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LOE ⟶ El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26/27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solo 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se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podrá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cursar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FCT /Proyecto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Si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pasan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LOE a LFP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podrán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solicitar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convalidaciones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/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Traslado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Nota.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Solicitud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y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matrícula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modular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 i="1" dirty="0" err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Mínimo</a:t>
            </a:r>
            <a:r>
              <a:rPr lang="en-US" sz="3800" i="1" dirty="0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 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1 MP - </a:t>
            </a:r>
            <a:r>
              <a:rPr lang="en-US" sz="3800" i="1" dirty="0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Máximo 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1.000 / 1.300 h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curriculares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*.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hay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módulos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llave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 i="1" dirty="0" err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Limitación</a:t>
            </a:r>
            <a:r>
              <a:rPr lang="en-US" sz="3800" i="1" dirty="0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 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para Proyecto Intermodular.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CONSIDERACIONES IMPORTANTES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08609" y="9309735"/>
            <a:ext cx="5329089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*</a:t>
            </a:r>
            <a:r>
              <a:rPr lang="en-US" sz="2499" i="1" dirty="0" err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Pendiente</a:t>
            </a:r>
            <a:r>
              <a:rPr lang="en-US" sz="2499" i="1" dirty="0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 </a:t>
            </a:r>
            <a:r>
              <a:rPr lang="en-US" sz="2499" i="1" dirty="0" err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revisión</a:t>
            </a:r>
            <a:r>
              <a:rPr lang="en-US" sz="2499" i="1" dirty="0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 </a:t>
            </a:r>
            <a:r>
              <a:rPr lang="en-US" sz="2499" i="1" dirty="0" err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Decreto</a:t>
            </a:r>
            <a:r>
              <a:rPr lang="en-US" sz="2499" i="1" dirty="0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 91/2024l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028700" y="1384316"/>
            <a:ext cx="1528252" cy="1598173"/>
          </a:xfrm>
          <a:custGeom>
            <a:avLst/>
            <a:gdLst/>
            <a:ahLst/>
            <a:cxnLst/>
            <a:rect l="l" t="t" r="r" b="b"/>
            <a:pathLst>
              <a:path w="1528252" h="1598173">
                <a:moveTo>
                  <a:pt x="0" y="0"/>
                </a:moveTo>
                <a:lnTo>
                  <a:pt x="1528252" y="0"/>
                </a:lnTo>
                <a:lnTo>
                  <a:pt x="1528252" y="1598173"/>
                </a:lnTo>
                <a:lnTo>
                  <a:pt x="0" y="15981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2556952" y="1338580"/>
            <a:ext cx="15461767" cy="821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6460"/>
              </a:lnSpc>
              <a:buFont typeface="Arial"/>
              <a:buChar char="•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se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puede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presentar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, para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mismo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nivel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formativo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solicitud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para LOE y para LFP.</a:t>
            </a:r>
          </a:p>
          <a:p>
            <a:pPr marL="820421" lvl="1" indent="-410210" algn="l">
              <a:lnSpc>
                <a:spcPts val="6460"/>
              </a:lnSpc>
              <a:buFont typeface="Arial"/>
              <a:buChar char="•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necesario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solicitar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admisión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módulos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que se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vayan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a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convalidar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o 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trasladar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calificación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820421" lvl="1" indent="-410210" algn="l">
              <a:lnSpc>
                <a:spcPts val="6460"/>
              </a:lnSpc>
              <a:buFont typeface="Arial"/>
              <a:buChar char="•"/>
            </a:pP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 Grados D no hay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grupos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 de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acceso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 En Grados E hay </a:t>
            </a:r>
            <a:r>
              <a:rPr lang="en-US" sz="3800" b="1" dirty="0" err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prioridades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</a:p>
          <a:p>
            <a:pPr marL="820421" lvl="1" indent="-410210" algn="l">
              <a:lnSpc>
                <a:spcPts val="6460"/>
              </a:lnSpc>
              <a:buFont typeface="Arial"/>
              <a:buChar char="•"/>
            </a:pP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Documentación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justificativa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⟶ </a:t>
            </a:r>
            <a:r>
              <a:rPr lang="en-US" sz="3800" b="1" dirty="0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pdf o imagen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820421" lvl="1" indent="-410210" algn="l">
              <a:lnSpc>
                <a:spcPts val="6460"/>
              </a:lnSpc>
              <a:buFont typeface="Arial"/>
              <a:buChar char="•"/>
            </a:pPr>
            <a:r>
              <a:rPr lang="en-US" sz="3800" u="sng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Durante </a:t>
            </a:r>
            <a:r>
              <a:rPr lang="en-US" sz="3800" u="sng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plazo</a:t>
            </a:r>
            <a:r>
              <a:rPr lang="en-US" sz="3800" u="sng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800" u="sng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presentación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⟶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posible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retirar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o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modificar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820421" lvl="1" indent="-410210" algn="l">
              <a:lnSpc>
                <a:spcPts val="6460"/>
              </a:lnSpc>
              <a:buFont typeface="Arial"/>
              <a:buChar char="•"/>
            </a:pPr>
            <a:r>
              <a:rPr lang="en-US" sz="3800" u="sng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Finalizado</a:t>
            </a:r>
            <a:r>
              <a:rPr lang="en-US" sz="3800" u="sng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u="sng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plazo</a:t>
            </a:r>
            <a:r>
              <a:rPr lang="en-US" sz="3800" u="sng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800" u="sng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presentación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⟶ no se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puede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modificar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la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solicitud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ni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los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criterios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baremación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dirty="0" err="1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alegados</a:t>
            </a:r>
            <a:r>
              <a:rPr lang="en-US" sz="3800" dirty="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CONSIDERACIONES IMPORTANTES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1335836" y="1405255"/>
            <a:ext cx="15113979" cy="800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 </a:t>
            </a:r>
            <a:r>
              <a:rPr lang="en-US" sz="3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general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Certificación académica oficial o documento acreditativo equivalente de que posee alguno de los requisitos de acceso establecidos.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Atención a los Grados E. </a:t>
            </a:r>
          </a:p>
          <a:p>
            <a:pPr algn="l">
              <a:lnSpc>
                <a:spcPts val="5700"/>
              </a:lnSpc>
            </a:pPr>
            <a:endParaRPr lang="en-US" sz="3800">
              <a:solidFill>
                <a:srgbClr val="182743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5700"/>
              </a:lnSpc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Para </a:t>
            </a:r>
            <a:r>
              <a:rPr lang="en-US" sz="3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LOE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Certificación académica oficial en la que consten los módulos superados (mismo código y denominación).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válidos módulos que puedan ser convalidados.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válidos si tienen evaluación provisional.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REQUISITO ACADÉMICO</a:t>
            </a:r>
          </a:p>
        </p:txBody>
      </p:sp>
      <p:sp>
        <p:nvSpPr>
          <p:cNvPr id="9" name="Freeform 9"/>
          <p:cNvSpPr/>
          <p:nvPr/>
        </p:nvSpPr>
        <p:spPr>
          <a:xfrm>
            <a:off x="14775573" y="3940395"/>
            <a:ext cx="2757833" cy="2406209"/>
          </a:xfrm>
          <a:custGeom>
            <a:avLst/>
            <a:gdLst/>
            <a:ahLst/>
            <a:cxnLst/>
            <a:rect l="l" t="t" r="r" b="b"/>
            <a:pathLst>
              <a:path w="2757833" h="2406209">
                <a:moveTo>
                  <a:pt x="0" y="0"/>
                </a:moveTo>
                <a:lnTo>
                  <a:pt x="2757833" y="0"/>
                </a:lnTo>
                <a:lnTo>
                  <a:pt x="2757833" y="2406210"/>
                </a:lnTo>
                <a:lnTo>
                  <a:pt x="0" y="2406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65366">
            <a:off x="-3902905" y="5722330"/>
            <a:ext cx="8509195" cy="0"/>
          </a:xfrm>
          <a:prstGeom prst="line">
            <a:avLst/>
          </a:prstGeom>
          <a:ln w="47625" cap="rnd">
            <a:solidFill>
              <a:srgbClr val="F397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59606">
            <a:off x="-3014914" y="5115657"/>
            <a:ext cx="7295922" cy="0"/>
          </a:xfrm>
          <a:prstGeom prst="line">
            <a:avLst/>
          </a:prstGeom>
          <a:ln w="47625" cap="rnd">
            <a:solidFill>
              <a:srgbClr val="1827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8591936" y="-8591936"/>
            <a:ext cx="1104127" cy="18288000"/>
          </a:xfrm>
          <a:custGeom>
            <a:avLst/>
            <a:gdLst/>
            <a:ahLst/>
            <a:cxnLst/>
            <a:rect l="l" t="t" r="r" b="b"/>
            <a:pathLst>
              <a:path w="1104127" h="18288000">
                <a:moveTo>
                  <a:pt x="0" y="0"/>
                </a:moveTo>
                <a:lnTo>
                  <a:pt x="1104128" y="0"/>
                </a:lnTo>
                <a:lnTo>
                  <a:pt x="110412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8413" t="-17329" r="-45602" b="-74370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3331998" y="1305752"/>
            <a:ext cx="2077790" cy="2045613"/>
          </a:xfrm>
          <a:custGeom>
            <a:avLst/>
            <a:gdLst/>
            <a:ahLst/>
            <a:cxnLst/>
            <a:rect l="l" t="t" r="r" b="b"/>
            <a:pathLst>
              <a:path w="2077790" h="2045613">
                <a:moveTo>
                  <a:pt x="0" y="0"/>
                </a:moveTo>
                <a:lnTo>
                  <a:pt x="2077790" y="0"/>
                </a:lnTo>
                <a:lnTo>
                  <a:pt x="2077790" y="2045613"/>
                </a:lnTo>
                <a:lnTo>
                  <a:pt x="0" y="20456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1791093" y="1250716"/>
            <a:ext cx="15639752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IMPORTANTE: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No se barema el requisito de acceso.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Si no se alega en la solicitud no se barema.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El baremo puede ser diferente para cada enseñanza solicitada.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0482" y="66289"/>
            <a:ext cx="1672428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BAREMO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2120" y="4338624"/>
            <a:ext cx="16885079" cy="51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b="1">
                <a:solidFill>
                  <a:srgbClr val="8C4314"/>
                </a:solidFill>
                <a:latin typeface="Futura Bold"/>
                <a:ea typeface="Futura Bold"/>
                <a:cs typeface="Futura Bold"/>
                <a:sym typeface="Futura Bold"/>
              </a:rPr>
              <a:t>ASPECTOS QUE SE BAREMAN: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Continuidad en las enseñanzas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800" i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(en virtual/semipresencial o en presencial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).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Expediente académico </a:t>
            </a:r>
            <a:r>
              <a:rPr lang="en-US" sz="3800" i="1">
                <a:solidFill>
                  <a:srgbClr val="182743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(módulos superados o UC según tablas)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</a:p>
          <a:p>
            <a:pPr marL="1640841" lvl="2" indent="-546947" algn="l">
              <a:lnSpc>
                <a:spcPts val="5700"/>
              </a:lnSpc>
              <a:buFont typeface="Arial"/>
              <a:buChar char="⚬"/>
            </a:pP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 Grados E, nota media del ciclo alegado para el acceso. 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Experiencia laboral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 en cualquier ámbito (por año completo a jornada completa).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>
                <a:solidFill>
                  <a:srgbClr val="182743"/>
                </a:solidFill>
                <a:latin typeface="Futura Bold"/>
                <a:ea typeface="Futura Bold"/>
                <a:cs typeface="Futura Bold"/>
                <a:sym typeface="Futura Bold"/>
              </a:rPr>
              <a:t>Residencia </a:t>
            </a:r>
            <a:r>
              <a:rPr lang="en-US" sz="3800">
                <a:solidFill>
                  <a:srgbClr val="182743"/>
                </a:solidFill>
                <a:latin typeface="Futura"/>
                <a:ea typeface="Futura"/>
                <a:cs typeface="Futura"/>
                <a:sym typeface="Futura"/>
              </a:rPr>
              <a:t>en Aragón y en localidad de menos de 5.000.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864</Words>
  <Application>Microsoft Office PowerPoint</Application>
  <PresentationFormat>Personalizado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Articulat Bold</vt:lpstr>
      <vt:lpstr>Futura Bold</vt:lpstr>
      <vt:lpstr>Futura Italics</vt:lpstr>
      <vt:lpstr>Arial</vt:lpstr>
      <vt:lpstr>Futura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ADMISIÓN D Y E - VIRTUAL Y SEMIPRESENCIAL - 25/26</dc:title>
  <dc:creator>Admin</dc:creator>
  <cp:lastModifiedBy>Departamento</cp:lastModifiedBy>
  <cp:revision>2</cp:revision>
  <dcterms:created xsi:type="dcterms:W3CDTF">2006-08-16T00:00:00Z</dcterms:created>
  <dcterms:modified xsi:type="dcterms:W3CDTF">2025-06-09T09:42:29Z</dcterms:modified>
  <dc:identifier>DAGpY5SkQw0</dc:identifier>
</cp:coreProperties>
</file>